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3" r:id="rId2"/>
  </p:sldMasterIdLst>
  <p:notesMasterIdLst>
    <p:notesMasterId r:id="rId26"/>
  </p:notesMasterIdLst>
  <p:handoutMasterIdLst>
    <p:handoutMasterId r:id="rId27"/>
  </p:handoutMasterIdLst>
  <p:sldIdLst>
    <p:sldId id="325" r:id="rId3"/>
    <p:sldId id="326" r:id="rId4"/>
    <p:sldId id="359" r:id="rId5"/>
    <p:sldId id="328" r:id="rId6"/>
    <p:sldId id="331" r:id="rId7"/>
    <p:sldId id="334" r:id="rId8"/>
    <p:sldId id="337" r:id="rId9"/>
    <p:sldId id="338" r:id="rId10"/>
    <p:sldId id="341" r:id="rId11"/>
    <p:sldId id="344" r:id="rId12"/>
    <p:sldId id="343" r:id="rId13"/>
    <p:sldId id="345" r:id="rId14"/>
    <p:sldId id="346" r:id="rId15"/>
    <p:sldId id="347" r:id="rId16"/>
    <p:sldId id="348" r:id="rId17"/>
    <p:sldId id="349" r:id="rId18"/>
    <p:sldId id="350" r:id="rId19"/>
    <p:sldId id="351" r:id="rId20"/>
    <p:sldId id="352" r:id="rId21"/>
    <p:sldId id="354" r:id="rId22"/>
    <p:sldId id="355" r:id="rId23"/>
    <p:sldId id="357" r:id="rId24"/>
    <p:sldId id="33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7437" autoAdjust="0"/>
  </p:normalViewPr>
  <p:slideViewPr>
    <p:cSldViewPr snapToGrid="0">
      <p:cViewPr varScale="1">
        <p:scale>
          <a:sx n="96" d="100"/>
          <a:sy n="96" d="100"/>
        </p:scale>
        <p:origin x="1114" y="77"/>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D2B09A-726C-4907-9D6B-9AFEACC4D00A}" type="datetimeFigureOut">
              <a:rPr lang="en-US" smtClean="0"/>
              <a:t>08/25/2025</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9AA86-DE88-46EC-9B59-9F077C745F45}" type="datetimeFigureOut">
              <a:rPr lang="en-US" smtClean="0"/>
              <a:t>08/25/2025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3</a:t>
            </a:fld>
            <a:endParaRPr lang="en-US"/>
          </a:p>
        </p:txBody>
      </p:sp>
    </p:spTree>
    <p:extLst>
      <p:ext uri="{BB962C8B-B14F-4D97-AF65-F5344CB8AC3E}">
        <p14:creationId xmlns:p14="http://schemas.microsoft.com/office/powerpoint/2010/main" val="2108190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9</a:t>
            </a:fld>
            <a:endParaRPr lang="en-US"/>
          </a:p>
        </p:txBody>
      </p:sp>
    </p:spTree>
    <p:extLst>
      <p:ext uri="{BB962C8B-B14F-4D97-AF65-F5344CB8AC3E}">
        <p14:creationId xmlns:p14="http://schemas.microsoft.com/office/powerpoint/2010/main" val="271473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14</a:t>
            </a:fld>
            <a:endParaRPr lang="en-US"/>
          </a:p>
        </p:txBody>
      </p:sp>
    </p:spTree>
    <p:extLst>
      <p:ext uri="{BB962C8B-B14F-4D97-AF65-F5344CB8AC3E}">
        <p14:creationId xmlns:p14="http://schemas.microsoft.com/office/powerpoint/2010/main" val="1787641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15</a:t>
            </a:fld>
            <a:endParaRPr lang="en-US"/>
          </a:p>
        </p:txBody>
      </p:sp>
    </p:spTree>
    <p:extLst>
      <p:ext uri="{BB962C8B-B14F-4D97-AF65-F5344CB8AC3E}">
        <p14:creationId xmlns:p14="http://schemas.microsoft.com/office/powerpoint/2010/main" val="2104643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16</a:t>
            </a:fld>
            <a:endParaRPr lang="en-US"/>
          </a:p>
        </p:txBody>
      </p:sp>
    </p:spTree>
    <p:extLst>
      <p:ext uri="{BB962C8B-B14F-4D97-AF65-F5344CB8AC3E}">
        <p14:creationId xmlns:p14="http://schemas.microsoft.com/office/powerpoint/2010/main" val="141951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17</a:t>
            </a:fld>
            <a:endParaRPr lang="en-US"/>
          </a:p>
        </p:txBody>
      </p:sp>
    </p:spTree>
    <p:extLst>
      <p:ext uri="{BB962C8B-B14F-4D97-AF65-F5344CB8AC3E}">
        <p14:creationId xmlns:p14="http://schemas.microsoft.com/office/powerpoint/2010/main" val="2564001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18</a:t>
            </a:fld>
            <a:endParaRPr lang="en-US"/>
          </a:p>
        </p:txBody>
      </p:sp>
    </p:spTree>
    <p:extLst>
      <p:ext uri="{BB962C8B-B14F-4D97-AF65-F5344CB8AC3E}">
        <p14:creationId xmlns:p14="http://schemas.microsoft.com/office/powerpoint/2010/main" val="1381859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19</a:t>
            </a:fld>
            <a:endParaRPr lang="en-US"/>
          </a:p>
        </p:txBody>
      </p:sp>
    </p:spTree>
    <p:extLst>
      <p:ext uri="{BB962C8B-B14F-4D97-AF65-F5344CB8AC3E}">
        <p14:creationId xmlns:p14="http://schemas.microsoft.com/office/powerpoint/2010/main" val="17676540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bg>
      <p:bgPr>
        <a:gradFill flip="none" rotWithShape="1">
          <a:gsLst>
            <a:gs pos="43000">
              <a:schemeClr val="accent1">
                <a:lumMod val="5000"/>
                <a:lumOff val="95000"/>
              </a:schemeClr>
            </a:gs>
            <a:gs pos="100000">
              <a:srgbClr val="002060"/>
            </a:gs>
          </a:gsLst>
          <a:lin ang="2700000" scaled="1"/>
          <a:tileRect/>
        </a:gradFill>
        <a:effectLst/>
      </p:bgPr>
    </p:bg>
    <p:spTree>
      <p:nvGrpSpPr>
        <p:cNvPr id="1" name=""/>
        <p:cNvGrpSpPr/>
        <p:nvPr/>
      </p:nvGrpSpPr>
      <p:grpSpPr>
        <a:xfrm>
          <a:off x="0" y="0"/>
          <a:ext cx="0" cy="0"/>
          <a:chOff x="0" y="0"/>
          <a:chExt cx="0" cy="0"/>
        </a:xfrm>
      </p:grpSpPr>
      <p:pic>
        <p:nvPicPr>
          <p:cNvPr id="6" name="Picture 5" descr="A poster with a group of soldiers&#10;&#10;Description automatically generated">
            <a:extLst>
              <a:ext uri="{FF2B5EF4-FFF2-40B4-BE49-F238E27FC236}">
                <a16:creationId xmlns:a16="http://schemas.microsoft.com/office/drawing/2014/main" id="{53A24C58-B707-1EF9-93EE-AE2BA9BB78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736" y="136526"/>
            <a:ext cx="1893654" cy="2332982"/>
          </a:xfrm>
          <a:prstGeom prst="rect">
            <a:avLst/>
          </a:prstGeom>
        </p:spPr>
      </p:pic>
      <p:sp>
        <p:nvSpPr>
          <p:cNvPr id="7" name="Title Placeholder 1">
            <a:extLst>
              <a:ext uri="{FF2B5EF4-FFF2-40B4-BE49-F238E27FC236}">
                <a16:creationId xmlns:a16="http://schemas.microsoft.com/office/drawing/2014/main" id="{CF5EE5AB-6937-AF27-AC6F-6D5793D0066A}"/>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8" name="Text Placeholder 7">
            <a:extLst>
              <a:ext uri="{FF2B5EF4-FFF2-40B4-BE49-F238E27FC236}">
                <a16:creationId xmlns:a16="http://schemas.microsoft.com/office/drawing/2014/main" id="{F353F715-BD48-C0BB-6508-FC9902AEC7DA}"/>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172503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8DAD5-FEF3-0769-345E-B1DDE61BFEB8}"/>
              </a:ext>
            </a:extLst>
          </p:cNvPr>
          <p:cNvSpPr>
            <a:spLocks noGrp="1"/>
          </p:cNvSpPr>
          <p:nvPr>
            <p:ph type="title"/>
          </p:nvPr>
        </p:nvSpPr>
        <p:spPr>
          <a:xfrm>
            <a:off x="838200" y="365125"/>
            <a:ext cx="10515600" cy="1325563"/>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05DF04AE-78D5-97C8-C465-E902D2374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8DFDE8-A712-810B-67E6-B08CDBC51DCA}"/>
              </a:ext>
            </a:extLst>
          </p:cNvPr>
          <p:cNvSpPr>
            <a:spLocks noGrp="1"/>
          </p:cNvSpPr>
          <p:nvPr>
            <p:ph type="dt" sz="half" idx="2"/>
          </p:nvPr>
        </p:nvSpPr>
        <p:spPr>
          <a:xfrm>
            <a:off x="8350541" y="5501445"/>
            <a:ext cx="2743200" cy="365125"/>
          </a:xfrm>
          <a:prstGeom prst="rect">
            <a:avLst/>
          </a:prstGeom>
        </p:spPr>
        <p:txBody>
          <a:bodyPr vert="horz" lIns="91440" tIns="45720" rIns="91440" bIns="45720" rtlCol="0" anchor="ctr"/>
          <a:lstStyle>
            <a:lvl1pPr algn="l">
              <a:defRPr sz="1200">
                <a:solidFill>
                  <a:srgbClr val="C00000"/>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971718077"/>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914400" rtl="0" eaLnBrk="1" latinLnBrk="0" hangingPunct="1">
        <a:lnSpc>
          <a:spcPct val="90000"/>
        </a:lnSpc>
        <a:spcBef>
          <a:spcPct val="0"/>
        </a:spcBef>
        <a:buNone/>
        <a:defRPr sz="4400" b="1" kern="1200">
          <a:solidFill>
            <a:srgbClr val="CC0000"/>
          </a:solidFill>
          <a:latin typeface="Arial" panose="020B0604020202020204" pitchFamily="34" charset="0"/>
          <a:ea typeface="Calibri Light" panose="020F030202020403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a:solidFill>
            <a:srgbClr val="C00000"/>
          </a:solidFill>
          <a:latin typeface="Arial" panose="020B0604020202020204" pitchFamily="34" charset="0"/>
          <a:ea typeface="Calibri Light" panose="020F0302020204030204" pitchFamily="34"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va.gov/claim-or-appeal-statu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va.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48AD6-0B9E-091D-AD8B-99552710F85A}"/>
              </a:ext>
            </a:extLst>
          </p:cNvPr>
          <p:cNvSpPr>
            <a:spLocks noGrp="1"/>
          </p:cNvSpPr>
          <p:nvPr>
            <p:ph type="title"/>
          </p:nvPr>
        </p:nvSpPr>
        <p:spPr>
          <a:xfrm>
            <a:off x="2965451" y="2245321"/>
            <a:ext cx="7261586" cy="1393991"/>
          </a:xfrm>
        </p:spPr>
        <p:txBody>
          <a:bodyPr>
            <a:normAutofit fontScale="90000"/>
          </a:bodyPr>
          <a:lstStyle/>
          <a:p>
            <a:r>
              <a:rPr lang="en-US" dirty="0"/>
              <a:t>The 8 Step Process When Filing </a:t>
            </a:r>
            <a:br>
              <a:rPr lang="en-US" dirty="0"/>
            </a:br>
            <a:r>
              <a:rPr lang="en-US" dirty="0"/>
              <a:t>a VA Claim</a:t>
            </a:r>
          </a:p>
        </p:txBody>
      </p:sp>
      <p:sp>
        <p:nvSpPr>
          <p:cNvPr id="3" name="Text Placeholder 2">
            <a:extLst>
              <a:ext uri="{FF2B5EF4-FFF2-40B4-BE49-F238E27FC236}">
                <a16:creationId xmlns:a16="http://schemas.microsoft.com/office/drawing/2014/main" id="{634D885C-BFC9-49A5-6629-2F2835BEFB0B}"/>
              </a:ext>
            </a:extLst>
          </p:cNvPr>
          <p:cNvSpPr>
            <a:spLocks noGrp="1"/>
          </p:cNvSpPr>
          <p:nvPr>
            <p:ph type="body" sz="quarter" idx="11"/>
          </p:nvPr>
        </p:nvSpPr>
        <p:spPr>
          <a:xfrm>
            <a:off x="5857284" y="4549068"/>
            <a:ext cx="6334716" cy="692900"/>
          </a:xfrm>
        </p:spPr>
        <p:txBody>
          <a:bodyPr/>
          <a:lstStyle/>
          <a:p>
            <a:r>
              <a:rPr lang="en-US" dirty="0"/>
              <a:t>By: Dave Denson</a:t>
            </a:r>
          </a:p>
        </p:txBody>
      </p:sp>
    </p:spTree>
    <p:extLst>
      <p:ext uri="{BB962C8B-B14F-4D97-AF65-F5344CB8AC3E}">
        <p14:creationId xmlns:p14="http://schemas.microsoft.com/office/powerpoint/2010/main" val="3856534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A9BA7E-2F93-CE3D-A065-F0EB61377279}"/>
              </a:ext>
            </a:extLst>
          </p:cNvPr>
          <p:cNvSpPr>
            <a:spLocks noGrp="1"/>
          </p:cNvSpPr>
          <p:nvPr>
            <p:ph idx="1"/>
          </p:nvPr>
        </p:nvSpPr>
        <p:spPr/>
        <p:txBody>
          <a:bodyPr/>
          <a:lstStyle/>
          <a:p>
            <a:r>
              <a:rPr lang="en-US" dirty="0"/>
              <a:t>Requesting a VA Compensation &amp; Pension claim exam (C&amp;P exam)</a:t>
            </a:r>
          </a:p>
          <a:p>
            <a:endParaRPr lang="en-US" dirty="0"/>
          </a:p>
          <a:p>
            <a:r>
              <a:rPr lang="en-US" dirty="0"/>
              <a:t>Requesting medical records from private health care provider</a:t>
            </a:r>
          </a:p>
          <a:p>
            <a:endParaRPr lang="en-US" dirty="0"/>
          </a:p>
          <a:p>
            <a:r>
              <a:rPr lang="en-US" dirty="0"/>
              <a:t>Retrieving relevant records from VA facilities or military service records already on file. </a:t>
            </a:r>
          </a:p>
        </p:txBody>
      </p:sp>
      <p:sp>
        <p:nvSpPr>
          <p:cNvPr id="3" name="Title 2">
            <a:extLst>
              <a:ext uri="{FF2B5EF4-FFF2-40B4-BE49-F238E27FC236}">
                <a16:creationId xmlns:a16="http://schemas.microsoft.com/office/drawing/2014/main" id="{6F70FA6B-4419-E2D7-274E-6C52B57F1950}"/>
              </a:ext>
            </a:extLst>
          </p:cNvPr>
          <p:cNvSpPr>
            <a:spLocks noGrp="1"/>
          </p:cNvSpPr>
          <p:nvPr>
            <p:ph type="title"/>
          </p:nvPr>
        </p:nvSpPr>
        <p:spPr/>
        <p:txBody>
          <a:bodyPr/>
          <a:lstStyle/>
          <a:p>
            <a:r>
              <a:rPr lang="en-US" dirty="0"/>
              <a:t>Step 3 Evidence Gather (30-60 days)</a:t>
            </a:r>
          </a:p>
        </p:txBody>
      </p:sp>
    </p:spTree>
    <p:extLst>
      <p:ext uri="{BB962C8B-B14F-4D97-AF65-F5344CB8AC3E}">
        <p14:creationId xmlns:p14="http://schemas.microsoft.com/office/powerpoint/2010/main" val="3362903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F37F86-B15B-512A-53CD-B0FD1348F8CF}"/>
              </a:ext>
            </a:extLst>
          </p:cNvPr>
          <p:cNvSpPr>
            <a:spLocks noGrp="1"/>
          </p:cNvSpPr>
          <p:nvPr>
            <p:ph idx="1"/>
          </p:nvPr>
        </p:nvSpPr>
        <p:spPr/>
        <p:txBody>
          <a:bodyPr/>
          <a:lstStyle/>
          <a:p>
            <a:r>
              <a:rPr lang="en-US" altLang="en-US" dirty="0"/>
              <a:t>Evidence can be submitted during this process. However, if new evidence is submitted after</a:t>
            </a:r>
            <a:r>
              <a:rPr lang="en-US" altLang="en-US" b="1" dirty="0"/>
              <a:t> </a:t>
            </a:r>
            <a:r>
              <a:rPr lang="en-US" altLang="en-US" dirty="0"/>
              <a:t>this step is completed the claim will be returned to this step for review. This will be adding more time to the overall process to the claim.</a:t>
            </a:r>
          </a:p>
          <a:p>
            <a:endParaRPr lang="en-US" dirty="0"/>
          </a:p>
        </p:txBody>
      </p:sp>
      <p:sp>
        <p:nvSpPr>
          <p:cNvPr id="3" name="Title 2">
            <a:extLst>
              <a:ext uri="{FF2B5EF4-FFF2-40B4-BE49-F238E27FC236}">
                <a16:creationId xmlns:a16="http://schemas.microsoft.com/office/drawing/2014/main" id="{F014FB01-0D21-7394-0E1E-0233A8A851DF}"/>
              </a:ext>
            </a:extLst>
          </p:cNvPr>
          <p:cNvSpPr>
            <a:spLocks noGrp="1"/>
          </p:cNvSpPr>
          <p:nvPr>
            <p:ph type="title"/>
          </p:nvPr>
        </p:nvSpPr>
        <p:spPr/>
        <p:txBody>
          <a:bodyPr>
            <a:normAutofit fontScale="90000"/>
          </a:bodyPr>
          <a:lstStyle/>
          <a:p>
            <a:r>
              <a:rPr lang="en-US" dirty="0"/>
              <a:t>Step 3 Evidence Gathering (30-60 days) </a:t>
            </a:r>
          </a:p>
        </p:txBody>
      </p:sp>
    </p:spTree>
    <p:extLst>
      <p:ext uri="{BB962C8B-B14F-4D97-AF65-F5344CB8AC3E}">
        <p14:creationId xmlns:p14="http://schemas.microsoft.com/office/powerpoint/2010/main" val="1834959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pPr marL="0" indent="0">
              <a:buNone/>
            </a:pPr>
            <a:r>
              <a:rPr lang="en-US" b="1" dirty="0"/>
              <a:t>Step 4: Evidence Review</a:t>
            </a:r>
          </a:p>
          <a:p>
            <a:r>
              <a:rPr lang="en-US" dirty="0"/>
              <a:t>In this step, VA will conduct a thorough review of all the evidence collected for claim.</a:t>
            </a:r>
          </a:p>
          <a:p>
            <a:pPr>
              <a:buFont typeface="Arial" panose="020B0604020202020204" pitchFamily="34" charset="0"/>
              <a:buChar char="•"/>
            </a:pPr>
            <a:r>
              <a:rPr lang="en-US" dirty="0"/>
              <a:t>A VA claims processor will carefully examine:</a:t>
            </a:r>
          </a:p>
          <a:p>
            <a:pPr marL="742950" lvl="1" indent="-285750">
              <a:buFont typeface="Arial" panose="020B0604020202020204" pitchFamily="34" charset="0"/>
              <a:buChar char="•"/>
            </a:pPr>
            <a:r>
              <a:rPr lang="en-US" dirty="0"/>
              <a:t>Medical records</a:t>
            </a:r>
          </a:p>
          <a:p>
            <a:pPr marL="742950" lvl="1" indent="-285750">
              <a:buFont typeface="Arial" panose="020B0604020202020204" pitchFamily="34" charset="0"/>
              <a:buChar char="•"/>
            </a:pPr>
            <a:r>
              <a:rPr lang="en-US" dirty="0"/>
              <a:t>Service treatment records</a:t>
            </a:r>
          </a:p>
          <a:p>
            <a:pPr marL="742950" lvl="1" indent="-285750">
              <a:buFont typeface="Arial" panose="020B0604020202020204" pitchFamily="34" charset="0"/>
              <a:buChar char="•"/>
            </a:pPr>
            <a:r>
              <a:rPr lang="en-US" dirty="0"/>
              <a:t>VA exam results (if applicable)</a:t>
            </a:r>
          </a:p>
          <a:p>
            <a:pPr marL="742950" lvl="1" indent="-285750">
              <a:buFont typeface="Arial" panose="020B0604020202020204" pitchFamily="34" charset="0"/>
              <a:buChar char="•"/>
            </a:pPr>
            <a:r>
              <a:rPr lang="en-US" dirty="0"/>
              <a:t>Supporting documents or statements</a:t>
            </a:r>
          </a:p>
          <a:p>
            <a:endParaRPr lang="en-US" dirty="0"/>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p:txBody>
          <a:bodyPr/>
          <a:lstStyle/>
          <a:p>
            <a:r>
              <a:rPr lang="en-US" dirty="0"/>
              <a:t>Step 4 Evidence Review (7-14 days)</a:t>
            </a:r>
          </a:p>
        </p:txBody>
      </p:sp>
    </p:spTree>
    <p:extLst>
      <p:ext uri="{BB962C8B-B14F-4D97-AF65-F5344CB8AC3E}">
        <p14:creationId xmlns:p14="http://schemas.microsoft.com/office/powerpoint/2010/main" val="3227538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r>
              <a:rPr lang="en-US" dirty="0"/>
              <a:t>Remember if additional evidence is needed or if new evidence is submitted the claim will return to step 3 Evidence Gathering for further review.</a:t>
            </a:r>
          </a:p>
          <a:p>
            <a:r>
              <a:rPr lang="en-US" dirty="0"/>
              <a:t>This could add several days to a few weeks depending on the complexity and volume of evidence being submitted and </a:t>
            </a:r>
            <a:r>
              <a:rPr lang="en-US" dirty="0" err="1"/>
              <a:t>th</a:t>
            </a:r>
            <a:r>
              <a:rPr lang="en-US" dirty="0"/>
              <a:t> caseload of the VA.</a:t>
            </a:r>
          </a:p>
          <a:p>
            <a:endParaRPr lang="en-US" dirty="0"/>
          </a:p>
          <a:p>
            <a:endParaRPr lang="en-US" dirty="0"/>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p:txBody>
          <a:bodyPr/>
          <a:lstStyle/>
          <a:p>
            <a:r>
              <a:rPr lang="en-US" dirty="0"/>
              <a:t>Step 4 Evidence Review (7-14)</a:t>
            </a:r>
          </a:p>
        </p:txBody>
      </p:sp>
    </p:spTree>
    <p:extLst>
      <p:ext uri="{BB962C8B-B14F-4D97-AF65-F5344CB8AC3E}">
        <p14:creationId xmlns:p14="http://schemas.microsoft.com/office/powerpoint/2010/main" val="2393088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pPr marL="0" indent="0">
              <a:buNone/>
            </a:pPr>
            <a:r>
              <a:rPr lang="en-US" b="1" dirty="0"/>
              <a:t>Step 5: Rating</a:t>
            </a:r>
          </a:p>
          <a:p>
            <a:r>
              <a:rPr lang="en-US" dirty="0"/>
              <a:t>At this stage, VA makes a decision and assigns a disability rating based on:</a:t>
            </a:r>
          </a:p>
          <a:p>
            <a:pPr>
              <a:buFont typeface="Arial" panose="020B0604020202020204" pitchFamily="34" charset="0"/>
              <a:buChar char="•"/>
            </a:pPr>
            <a:r>
              <a:rPr lang="en-US" dirty="0"/>
              <a:t>The severity of the service-connected condition(s)</a:t>
            </a:r>
          </a:p>
          <a:p>
            <a:pPr>
              <a:buFont typeface="Arial" panose="020B0604020202020204" pitchFamily="34" charset="0"/>
              <a:buChar char="•"/>
            </a:pPr>
            <a:r>
              <a:rPr lang="en-US" dirty="0"/>
              <a:t>The impact on claimants, ability to work or function</a:t>
            </a:r>
          </a:p>
          <a:p>
            <a:pPr>
              <a:buFont typeface="Arial" panose="020B0604020202020204" pitchFamily="34" charset="0"/>
              <a:buChar char="•"/>
            </a:pPr>
            <a:r>
              <a:rPr lang="en-US" dirty="0"/>
              <a:t>All evidence reviewed during previous steps</a:t>
            </a:r>
          </a:p>
          <a:p>
            <a:r>
              <a:rPr lang="en-US" dirty="0"/>
              <a:t>Estimated duration: Typically, a couple days to a few weeks, depending on case complexity and VA workload.</a:t>
            </a:r>
          </a:p>
          <a:p>
            <a:endParaRPr lang="en-US" dirty="0"/>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p:txBody>
          <a:bodyPr/>
          <a:lstStyle/>
          <a:p>
            <a:r>
              <a:rPr lang="en-US" dirty="0"/>
              <a:t>Step 5 Evidence Review (7-14)</a:t>
            </a:r>
          </a:p>
        </p:txBody>
      </p:sp>
    </p:spTree>
    <p:extLst>
      <p:ext uri="{BB962C8B-B14F-4D97-AF65-F5344CB8AC3E}">
        <p14:creationId xmlns:p14="http://schemas.microsoft.com/office/powerpoint/2010/main" val="1767303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pPr marL="0" indent="0">
              <a:buNone/>
            </a:pPr>
            <a:r>
              <a:rPr lang="en-US" b="1" dirty="0"/>
              <a:t>Step 6: Preparing Decision Letter</a:t>
            </a:r>
            <a:endParaRPr lang="en-US" dirty="0"/>
          </a:p>
          <a:p>
            <a:r>
              <a:rPr lang="en-US" dirty="0"/>
              <a:t>In this step, VA prepares the decision letter, which explains the outcome of the claim in detail.</a:t>
            </a:r>
          </a:p>
          <a:p>
            <a:r>
              <a:rPr lang="en-US" dirty="0"/>
              <a:t>If  found eligible for disability benefits, the letter will include:</a:t>
            </a:r>
          </a:p>
          <a:p>
            <a:pPr>
              <a:buFont typeface="Arial" panose="020B0604020202020204" pitchFamily="34" charset="0"/>
              <a:buChar char="•"/>
            </a:pPr>
            <a:r>
              <a:rPr lang="en-US" dirty="0"/>
              <a:t>Disability rating(s)</a:t>
            </a:r>
          </a:p>
          <a:p>
            <a:pPr>
              <a:buFont typeface="Arial" panose="020B0604020202020204" pitchFamily="34" charset="0"/>
              <a:buChar char="•"/>
            </a:pPr>
            <a:r>
              <a:rPr lang="en-US" dirty="0"/>
              <a:t>The monthly compensation amount </a:t>
            </a:r>
          </a:p>
          <a:p>
            <a:pPr>
              <a:buFont typeface="Arial" panose="020B0604020202020204" pitchFamily="34" charset="0"/>
              <a:buChar char="•"/>
            </a:pPr>
            <a:r>
              <a:rPr lang="en-US" dirty="0"/>
              <a:t>The effective date—when their payments will begin</a:t>
            </a:r>
          </a:p>
          <a:p>
            <a:pPr marL="0" indent="0">
              <a:buNone/>
            </a:pPr>
            <a:endParaRPr lang="en-US" dirty="0"/>
          </a:p>
          <a:p>
            <a:endParaRPr lang="en-US" dirty="0"/>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p:txBody>
          <a:bodyPr/>
          <a:lstStyle/>
          <a:p>
            <a:r>
              <a:rPr lang="en-US" dirty="0"/>
              <a:t>Step 6 Evidence Review (7-10 days)</a:t>
            </a:r>
          </a:p>
        </p:txBody>
      </p:sp>
    </p:spTree>
    <p:extLst>
      <p:ext uri="{BB962C8B-B14F-4D97-AF65-F5344CB8AC3E}">
        <p14:creationId xmlns:p14="http://schemas.microsoft.com/office/powerpoint/2010/main" val="461473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pPr marL="0" indent="0">
              <a:buNone/>
            </a:pPr>
            <a:r>
              <a:rPr lang="en-US" b="1" dirty="0"/>
              <a:t>Step 7: Final Review</a:t>
            </a:r>
            <a:endParaRPr lang="en-US" dirty="0"/>
          </a:p>
          <a:p>
            <a:pPr marL="0" indent="0">
              <a:buNone/>
            </a:pPr>
            <a:r>
              <a:rPr lang="en-US" dirty="0"/>
              <a:t>Before the decision is finalized and sent out, a senior VA reviewer will conduct a final quality check of:</a:t>
            </a:r>
          </a:p>
          <a:p>
            <a:pPr lvl="1"/>
            <a:r>
              <a:rPr lang="en-US" dirty="0"/>
              <a:t>The entire claim file</a:t>
            </a:r>
          </a:p>
          <a:p>
            <a:pPr lvl="1"/>
            <a:r>
              <a:rPr lang="en-US" dirty="0"/>
              <a:t>The decision made</a:t>
            </a:r>
          </a:p>
          <a:p>
            <a:pPr lvl="1"/>
            <a:r>
              <a:rPr lang="en-US" dirty="0"/>
              <a:t>The accuracy and completeness of the decision letter</a:t>
            </a:r>
          </a:p>
          <a:p>
            <a:pPr marL="0" indent="0">
              <a:buNone/>
            </a:pPr>
            <a:endParaRPr lang="en-US" dirty="0"/>
          </a:p>
          <a:p>
            <a:endParaRPr lang="en-US" dirty="0"/>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p:txBody>
          <a:bodyPr/>
          <a:lstStyle/>
          <a:p>
            <a:r>
              <a:rPr lang="en-US" dirty="0"/>
              <a:t>Step 7 Final Review (7-10 days)</a:t>
            </a:r>
          </a:p>
        </p:txBody>
      </p:sp>
    </p:spTree>
    <p:extLst>
      <p:ext uri="{BB962C8B-B14F-4D97-AF65-F5344CB8AC3E}">
        <p14:creationId xmlns:p14="http://schemas.microsoft.com/office/powerpoint/2010/main" val="2269351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r>
              <a:rPr lang="en-US" dirty="0"/>
              <a:t>This final step ensures that the VA has followed proper procedures and that the claim was processed fairly and accurately. </a:t>
            </a:r>
          </a:p>
          <a:p>
            <a:r>
              <a:rPr lang="en-US" dirty="0"/>
              <a:t>This this process takes a few days, depending on internal review timelines. Once complete the decision letters will be mailed and uploaded. </a:t>
            </a:r>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p:txBody>
          <a:bodyPr/>
          <a:lstStyle/>
          <a:p>
            <a:r>
              <a:rPr lang="en-US" dirty="0"/>
              <a:t>Step 7 Final Review (7-10 days)</a:t>
            </a:r>
          </a:p>
        </p:txBody>
      </p:sp>
    </p:spTree>
    <p:extLst>
      <p:ext uri="{BB962C8B-B14F-4D97-AF65-F5344CB8AC3E}">
        <p14:creationId xmlns:p14="http://schemas.microsoft.com/office/powerpoint/2010/main" val="905668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pPr marL="0" indent="0">
              <a:buNone/>
            </a:pPr>
            <a:r>
              <a:rPr lang="en-US" b="1" dirty="0"/>
              <a:t>Step 8: Claim Decided</a:t>
            </a:r>
            <a:endParaRPr lang="en-US" dirty="0"/>
          </a:p>
          <a:p>
            <a:r>
              <a:rPr lang="en-US" dirty="0"/>
              <a:t>Once the claim has been fully reviewed, the decision is finalized.</a:t>
            </a:r>
          </a:p>
          <a:p>
            <a:r>
              <a:rPr lang="en-US" dirty="0"/>
              <a:t>The veteran will be able to see their decision letter in using </a:t>
            </a:r>
            <a:r>
              <a:rPr lang="en-US" dirty="0">
                <a:hlinkClick r:id="rId3"/>
              </a:rPr>
              <a:t>https://www.va.gov/claim-or-appeal-status</a:t>
            </a:r>
            <a:r>
              <a:rPr lang="en-US" dirty="0"/>
              <a:t> </a:t>
            </a:r>
          </a:p>
          <a:p>
            <a:r>
              <a:rPr lang="en-US" dirty="0"/>
              <a:t>The VA will also send a copy in the mail within 10 business days . </a:t>
            </a:r>
          </a:p>
          <a:p>
            <a:endParaRPr lang="en-US" dirty="0"/>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a:xfrm>
            <a:off x="1516380" y="215746"/>
            <a:ext cx="10413350" cy="1251024"/>
          </a:xfrm>
        </p:spPr>
        <p:txBody>
          <a:bodyPr/>
          <a:lstStyle/>
          <a:p>
            <a:r>
              <a:rPr lang="en-US" dirty="0"/>
              <a:t>Step 8 Claim Decided  (7-10 days)</a:t>
            </a:r>
          </a:p>
        </p:txBody>
      </p:sp>
    </p:spTree>
    <p:extLst>
      <p:ext uri="{BB962C8B-B14F-4D97-AF65-F5344CB8AC3E}">
        <p14:creationId xmlns:p14="http://schemas.microsoft.com/office/powerpoint/2010/main" val="3016640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E082D42-C08B-B3AF-1BD9-034483C35E81}"/>
              </a:ext>
            </a:extLst>
          </p:cNvPr>
          <p:cNvSpPr>
            <a:spLocks noGrp="1"/>
          </p:cNvSpPr>
          <p:nvPr>
            <p:ph idx="1"/>
          </p:nvPr>
        </p:nvSpPr>
        <p:spPr/>
        <p:txBody>
          <a:bodyPr/>
          <a:lstStyle/>
          <a:p>
            <a:pPr marL="0" indent="0">
              <a:buNone/>
            </a:pPr>
            <a:r>
              <a:rPr lang="en-US" b="1" kern="0" dirty="0">
                <a:solidFill>
                  <a:srgbClr val="333333"/>
                </a:solidFill>
                <a:ea typeface="Times New Roman" panose="02020603050405020304" pitchFamily="18" charset="0"/>
              </a:rPr>
              <a:t>Protected Rating</a:t>
            </a:r>
            <a:r>
              <a:rPr lang="en-US" sz="2400" b="1" kern="0" dirty="0">
                <a:solidFill>
                  <a:srgbClr val="333333"/>
                </a:solidFill>
                <a:ea typeface="Times New Roman" panose="02020603050405020304" pitchFamily="18" charset="0"/>
              </a:rPr>
              <a:t>:</a:t>
            </a:r>
            <a:endParaRPr lang="en-US" sz="2400" b="1" kern="0" dirty="0">
              <a:solidFill>
                <a:srgbClr val="333333"/>
              </a:solidFill>
              <a:effectLst/>
              <a:ea typeface="Times New Roman" panose="02020603050405020304" pitchFamily="18" charset="0"/>
            </a:endParaRPr>
          </a:p>
          <a:p>
            <a:r>
              <a:rPr lang="en-US" kern="0" dirty="0">
                <a:solidFill>
                  <a:srgbClr val="333333"/>
                </a:solidFill>
                <a:effectLst/>
                <a:ea typeface="Times New Roman" panose="02020603050405020304" pitchFamily="18" charset="0"/>
              </a:rPr>
              <a:t>Before defining a protected rating, consider an unprotected rating. In cases where a veteran’s present service-connected condition might be expected to improve (or worsen), VA schedules periodic Compensation and Pension (C&amp;P) examinations to determine the new level of impairment. This is quite common with cancer diagnoses, for example. </a:t>
            </a:r>
          </a:p>
          <a:p>
            <a:r>
              <a:rPr lang="en-US" kern="0" dirty="0">
                <a:solidFill>
                  <a:srgbClr val="333333"/>
                </a:solidFill>
                <a:effectLst/>
                <a:ea typeface="Times New Roman" panose="02020603050405020304" pitchFamily="18" charset="0"/>
              </a:rPr>
              <a:t>When a veteran is actively undergoing treatment, VA awards a 100% disability rating. If and when the cancer subsides and goes into remission, VA reduces your rating based on the residual effects of the cancer and may perhaps bring the rating all the way back to 0%.</a:t>
            </a:r>
            <a:endParaRPr lang="en-US" kern="100" dirty="0">
              <a:effectLst/>
              <a:ea typeface="Calibri" panose="020F0502020204030204" pitchFamily="34" charset="0"/>
            </a:endParaRPr>
          </a:p>
          <a:p>
            <a:endParaRPr lang="en-US" dirty="0"/>
          </a:p>
        </p:txBody>
      </p:sp>
      <p:sp>
        <p:nvSpPr>
          <p:cNvPr id="3" name="Title 2">
            <a:extLst>
              <a:ext uri="{FF2B5EF4-FFF2-40B4-BE49-F238E27FC236}">
                <a16:creationId xmlns:a16="http://schemas.microsoft.com/office/drawing/2014/main" id="{C9ED5446-25DC-4E2E-316D-7B30E450C38E}"/>
              </a:ext>
            </a:extLst>
          </p:cNvPr>
          <p:cNvSpPr>
            <a:spLocks noGrp="1"/>
          </p:cNvSpPr>
          <p:nvPr>
            <p:ph type="title"/>
          </p:nvPr>
        </p:nvSpPr>
        <p:spPr>
          <a:xfrm>
            <a:off x="1516380" y="215746"/>
            <a:ext cx="10413350" cy="1251024"/>
          </a:xfrm>
        </p:spPr>
        <p:txBody>
          <a:bodyPr/>
          <a:lstStyle/>
          <a:p>
            <a:r>
              <a:rPr lang="en-US" dirty="0"/>
              <a:t>Protected Rating</a:t>
            </a:r>
          </a:p>
        </p:txBody>
      </p:sp>
    </p:spTree>
    <p:extLst>
      <p:ext uri="{BB962C8B-B14F-4D97-AF65-F5344CB8AC3E}">
        <p14:creationId xmlns:p14="http://schemas.microsoft.com/office/powerpoint/2010/main" val="248263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E2250-4A19-3FAD-4C74-3CDC54CE217C}"/>
              </a:ext>
            </a:extLst>
          </p:cNvPr>
          <p:cNvSpPr>
            <a:spLocks noGrp="1"/>
          </p:cNvSpPr>
          <p:nvPr>
            <p:ph idx="1"/>
          </p:nvPr>
        </p:nvSpPr>
        <p:spPr/>
        <p:txBody>
          <a:bodyPr>
            <a:normAutofit/>
          </a:bodyPr>
          <a:lstStyle/>
          <a:p>
            <a:pPr>
              <a:lnSpc>
                <a:spcPct val="100000"/>
              </a:lnSpc>
            </a:pPr>
            <a:r>
              <a:rPr lang="en-US" sz="3600" dirty="0"/>
              <a:t>Estimated times on a claim </a:t>
            </a:r>
          </a:p>
          <a:p>
            <a:pPr>
              <a:lnSpc>
                <a:spcPct val="100000"/>
              </a:lnSpc>
            </a:pPr>
            <a:r>
              <a:rPr lang="en-US" sz="3600" dirty="0"/>
              <a:t>VA procedures when a claim is filed in each step. </a:t>
            </a:r>
          </a:p>
          <a:p>
            <a:pPr>
              <a:lnSpc>
                <a:spcPct val="100000"/>
              </a:lnSpc>
            </a:pPr>
            <a:r>
              <a:rPr lang="en-US" sz="3600" dirty="0"/>
              <a:t>What is a protected rating</a:t>
            </a:r>
          </a:p>
          <a:p>
            <a:pPr>
              <a:lnSpc>
                <a:spcPct val="100000"/>
              </a:lnSpc>
            </a:pPr>
            <a:r>
              <a:rPr lang="en-US" sz="3600" dirty="0"/>
              <a:t>The 5,10, and 20-year rule</a:t>
            </a:r>
          </a:p>
          <a:p>
            <a:endParaRPr lang="en-US" dirty="0"/>
          </a:p>
          <a:p>
            <a:endParaRPr lang="en-US" dirty="0"/>
          </a:p>
        </p:txBody>
      </p:sp>
      <p:sp>
        <p:nvSpPr>
          <p:cNvPr id="3" name="Title 2">
            <a:extLst>
              <a:ext uri="{FF2B5EF4-FFF2-40B4-BE49-F238E27FC236}">
                <a16:creationId xmlns:a16="http://schemas.microsoft.com/office/drawing/2014/main" id="{E9A4F5D6-DAC6-E4BA-257F-92524966A5B8}"/>
              </a:ext>
            </a:extLst>
          </p:cNvPr>
          <p:cNvSpPr>
            <a:spLocks noGrp="1"/>
          </p:cNvSpPr>
          <p:nvPr>
            <p:ph type="title"/>
          </p:nvPr>
        </p:nvSpPr>
        <p:spPr/>
        <p:txBody>
          <a:bodyPr/>
          <a:lstStyle/>
          <a:p>
            <a:r>
              <a:rPr lang="en-US" dirty="0"/>
              <a:t>Course Topics</a:t>
            </a:r>
          </a:p>
        </p:txBody>
      </p:sp>
    </p:spTree>
    <p:extLst>
      <p:ext uri="{BB962C8B-B14F-4D97-AF65-F5344CB8AC3E}">
        <p14:creationId xmlns:p14="http://schemas.microsoft.com/office/powerpoint/2010/main" val="2249072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DE11FE-0B28-0B79-AD28-9883DF8D2830}"/>
              </a:ext>
            </a:extLst>
          </p:cNvPr>
          <p:cNvSpPr>
            <a:spLocks noGrp="1"/>
          </p:cNvSpPr>
          <p:nvPr>
            <p:ph idx="1"/>
          </p:nvPr>
        </p:nvSpPr>
        <p:spPr/>
        <p:txBody>
          <a:bodyPr/>
          <a:lstStyle/>
          <a:p>
            <a:pPr marL="0" indent="0">
              <a:buNone/>
            </a:pPr>
            <a:r>
              <a:rPr lang="en-US" b="1" dirty="0"/>
              <a:t>55 years old rule:</a:t>
            </a:r>
            <a:endParaRPr lang="en-US" dirty="0"/>
          </a:p>
          <a:p>
            <a:r>
              <a:rPr lang="en-US" kern="0" dirty="0">
                <a:solidFill>
                  <a:srgbClr val="333333"/>
                </a:solidFill>
                <a:effectLst/>
                <a:ea typeface="Times New Roman" panose="02020603050405020304" pitchFamily="18" charset="0"/>
              </a:rPr>
              <a:t>The 55 Years Old Rule simply states that once a veteran reaches the age of 55, they are protected from such periodic C&amp;P examinations and any reduction to their current disability ratings. There are, of course, certain exceptions, cancer in fact being one of them. </a:t>
            </a:r>
          </a:p>
          <a:p>
            <a:r>
              <a:rPr lang="en-US" kern="0" dirty="0">
                <a:solidFill>
                  <a:srgbClr val="333333"/>
                </a:solidFill>
                <a:effectLst/>
                <a:ea typeface="Times New Roman" panose="02020603050405020304" pitchFamily="18" charset="0"/>
              </a:rPr>
              <a:t>If cancer occurs after the age of 55, VA will still follow the normal course of periodic exams to evaluate the after-effects of your treatment. But for the most part, your rating is protected from reduction</a:t>
            </a:r>
            <a:endParaRPr lang="en-US" dirty="0"/>
          </a:p>
        </p:txBody>
      </p:sp>
      <p:sp>
        <p:nvSpPr>
          <p:cNvPr id="3" name="Title 2">
            <a:extLst>
              <a:ext uri="{FF2B5EF4-FFF2-40B4-BE49-F238E27FC236}">
                <a16:creationId xmlns:a16="http://schemas.microsoft.com/office/drawing/2014/main" id="{DF2EFCAA-445D-4BCD-CDA5-A1A93CF6CC55}"/>
              </a:ext>
            </a:extLst>
          </p:cNvPr>
          <p:cNvSpPr>
            <a:spLocks noGrp="1"/>
          </p:cNvSpPr>
          <p:nvPr>
            <p:ph type="title"/>
          </p:nvPr>
        </p:nvSpPr>
        <p:spPr/>
        <p:txBody>
          <a:bodyPr/>
          <a:lstStyle/>
          <a:p>
            <a:r>
              <a:rPr lang="en-US" dirty="0"/>
              <a:t>Protected Rating</a:t>
            </a:r>
          </a:p>
        </p:txBody>
      </p:sp>
    </p:spTree>
    <p:extLst>
      <p:ext uri="{BB962C8B-B14F-4D97-AF65-F5344CB8AC3E}">
        <p14:creationId xmlns:p14="http://schemas.microsoft.com/office/powerpoint/2010/main" val="2502069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93D6E1-2EA5-DD23-997F-BF14C8626ABC}"/>
              </a:ext>
            </a:extLst>
          </p:cNvPr>
          <p:cNvSpPr>
            <a:spLocks noGrp="1"/>
          </p:cNvSpPr>
          <p:nvPr>
            <p:ph idx="1"/>
          </p:nvPr>
        </p:nvSpPr>
        <p:spPr/>
        <p:txBody>
          <a:bodyPr/>
          <a:lstStyle/>
          <a:p>
            <a:pPr marL="0" indent="0">
              <a:buNone/>
            </a:pPr>
            <a:r>
              <a:rPr lang="en-US" b="1" kern="0" dirty="0">
                <a:solidFill>
                  <a:srgbClr val="333333"/>
                </a:solidFill>
                <a:effectLst/>
                <a:ea typeface="Times New Roman" panose="02020603050405020304" pitchFamily="18" charset="0"/>
              </a:rPr>
              <a:t>But how does a disability rating become protected in the first place, before you turn 55? </a:t>
            </a:r>
          </a:p>
          <a:p>
            <a:r>
              <a:rPr lang="en-US" kern="0" dirty="0">
                <a:solidFill>
                  <a:srgbClr val="000000"/>
                </a:solidFill>
                <a:effectLst/>
                <a:ea typeface="Times New Roman" panose="02020603050405020304" pitchFamily="18" charset="0"/>
              </a:rPr>
              <a:t>100% Total Ratings (including TDIU): Total ratings can be reviewed and even reduced if evidence shows any improvement in a veteran’s condition and capacity to do work, but that requires strong evidence suggesting that an improvement has occurred</a:t>
            </a:r>
            <a:endParaRPr lang="en-US" kern="100" dirty="0">
              <a:solidFill>
                <a:srgbClr val="000000"/>
              </a:solidFill>
              <a:effectLst/>
              <a:ea typeface="Calibri" panose="020F0502020204030204" pitchFamily="34" charset="0"/>
            </a:endParaRPr>
          </a:p>
          <a:p>
            <a:r>
              <a:rPr lang="en-US" kern="0" dirty="0">
                <a:solidFill>
                  <a:srgbClr val="000000"/>
                </a:solidFill>
                <a:ea typeface="Times New Roman" panose="02020603050405020304" pitchFamily="18" charset="0"/>
              </a:rPr>
              <a:t>Permanent Ratings: Permanent disabilities like blindness, loss of a limb, certain disorders or degenerative conditions, or any single disability or combination of disabilities that aren’t expected to improve your condition are considered protected before you reach the age of 55.</a:t>
            </a:r>
          </a:p>
          <a:p>
            <a:endParaRPr lang="en-US" dirty="0"/>
          </a:p>
        </p:txBody>
      </p:sp>
      <p:sp>
        <p:nvSpPr>
          <p:cNvPr id="3" name="Title 2">
            <a:extLst>
              <a:ext uri="{FF2B5EF4-FFF2-40B4-BE49-F238E27FC236}">
                <a16:creationId xmlns:a16="http://schemas.microsoft.com/office/drawing/2014/main" id="{43D02095-7AA8-1377-D279-B666C77A6B8C}"/>
              </a:ext>
            </a:extLst>
          </p:cNvPr>
          <p:cNvSpPr>
            <a:spLocks noGrp="1"/>
          </p:cNvSpPr>
          <p:nvPr>
            <p:ph type="title"/>
          </p:nvPr>
        </p:nvSpPr>
        <p:spPr/>
        <p:txBody>
          <a:bodyPr/>
          <a:lstStyle/>
          <a:p>
            <a:r>
              <a:rPr lang="en-US" dirty="0"/>
              <a:t>Protected Ratings</a:t>
            </a:r>
          </a:p>
        </p:txBody>
      </p:sp>
    </p:spTree>
    <p:extLst>
      <p:ext uri="{BB962C8B-B14F-4D97-AF65-F5344CB8AC3E}">
        <p14:creationId xmlns:p14="http://schemas.microsoft.com/office/powerpoint/2010/main" val="1740147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693D6E1-2EA5-DD23-997F-BF14C8626ABC}"/>
              </a:ext>
            </a:extLst>
          </p:cNvPr>
          <p:cNvSpPr>
            <a:spLocks noGrp="1"/>
          </p:cNvSpPr>
          <p:nvPr>
            <p:ph idx="1"/>
          </p:nvPr>
        </p:nvSpPr>
        <p:spPr/>
        <p:txBody>
          <a:bodyPr>
            <a:normAutofit fontScale="92500"/>
          </a:bodyPr>
          <a:lstStyle/>
          <a:p>
            <a:r>
              <a:rPr lang="en-US" b="1" kern="0" dirty="0">
                <a:solidFill>
                  <a:srgbClr val="000000"/>
                </a:solidFill>
                <a:effectLst/>
                <a:ea typeface="Times New Roman" panose="02020603050405020304" pitchFamily="18" charset="0"/>
              </a:rPr>
              <a:t>Stabilized Ratings (5 Year Rule):</a:t>
            </a:r>
            <a:r>
              <a:rPr lang="en-US" kern="0" dirty="0">
                <a:solidFill>
                  <a:srgbClr val="000000"/>
                </a:solidFill>
                <a:effectLst/>
                <a:ea typeface="Times New Roman" panose="02020603050405020304" pitchFamily="18" charset="0"/>
              </a:rPr>
              <a:t> A disability that hasn’t shown any sign of improvement in a </a:t>
            </a:r>
            <a:r>
              <a:rPr lang="en-US" kern="0" dirty="0">
                <a:solidFill>
                  <a:srgbClr val="000000"/>
                </a:solidFill>
                <a:ea typeface="Times New Roman" panose="02020603050405020304" pitchFamily="18" charset="0"/>
              </a:rPr>
              <a:t>5-year</a:t>
            </a:r>
            <a:r>
              <a:rPr lang="en-US" kern="0" dirty="0">
                <a:solidFill>
                  <a:srgbClr val="000000"/>
                </a:solidFill>
                <a:effectLst/>
                <a:ea typeface="Times New Roman" panose="02020603050405020304" pitchFamily="18" charset="0"/>
              </a:rPr>
              <a:t> span is considered stabilized. After that, VA is unable to reduce or revoke your rating based on a single C&amp;P exam. VA must instead provide evidence of sustained improvement to your condition.</a:t>
            </a:r>
          </a:p>
          <a:p>
            <a:r>
              <a:rPr lang="en-US" b="1" kern="0" dirty="0">
                <a:solidFill>
                  <a:srgbClr val="000000"/>
                </a:solidFill>
                <a:ea typeface="Times New Roman" panose="02020603050405020304" pitchFamily="18" charset="0"/>
              </a:rPr>
              <a:t>10 Year Rule:</a:t>
            </a:r>
            <a:r>
              <a:rPr lang="en-US" kern="0" dirty="0">
                <a:solidFill>
                  <a:srgbClr val="000000"/>
                </a:solidFill>
                <a:ea typeface="Times New Roman" panose="02020603050405020304" pitchFamily="18" charset="0"/>
              </a:rPr>
              <a:t> This rule stipulates that VA cannot entirely revoke your rating for a condition that you have had for a sustained period of 10 years. It is possible for VA to reduce the rating, however, based on evidence gathered from C&amp;P exams.</a:t>
            </a:r>
          </a:p>
          <a:p>
            <a:r>
              <a:rPr lang="en-US" b="1" kern="0" dirty="0">
                <a:solidFill>
                  <a:srgbClr val="000000"/>
                </a:solidFill>
                <a:ea typeface="Times New Roman" panose="02020603050405020304" pitchFamily="18" charset="0"/>
              </a:rPr>
              <a:t>Continuous Ratings (20 Year Rule):</a:t>
            </a:r>
            <a:r>
              <a:rPr lang="en-US" kern="0" dirty="0">
                <a:solidFill>
                  <a:srgbClr val="000000"/>
                </a:solidFill>
                <a:ea typeface="Times New Roman" panose="02020603050405020304" pitchFamily="18" charset="0"/>
              </a:rPr>
              <a:t> a condition that hasn’t improved for a sustained period of 20 years is considered continuous, meaning VA is unable to revoke your rating or reduce it below the originally assigned rating</a:t>
            </a:r>
            <a:endParaRPr lang="en-US" kern="100" dirty="0">
              <a:solidFill>
                <a:srgbClr val="000000"/>
              </a:solidFill>
              <a:ea typeface="Calibri" panose="020F0502020204030204" pitchFamily="34" charset="0"/>
            </a:endParaRPr>
          </a:p>
          <a:p>
            <a:endParaRPr lang="en-US" kern="0" dirty="0">
              <a:solidFill>
                <a:srgbClr val="000000"/>
              </a:solidFill>
            </a:endParaRPr>
          </a:p>
          <a:p>
            <a:endParaRPr lang="en-US" dirty="0"/>
          </a:p>
        </p:txBody>
      </p:sp>
      <p:sp>
        <p:nvSpPr>
          <p:cNvPr id="3" name="Title 2">
            <a:extLst>
              <a:ext uri="{FF2B5EF4-FFF2-40B4-BE49-F238E27FC236}">
                <a16:creationId xmlns:a16="http://schemas.microsoft.com/office/drawing/2014/main" id="{43D02095-7AA8-1377-D279-B666C77A6B8C}"/>
              </a:ext>
            </a:extLst>
          </p:cNvPr>
          <p:cNvSpPr>
            <a:spLocks noGrp="1"/>
          </p:cNvSpPr>
          <p:nvPr>
            <p:ph type="title"/>
          </p:nvPr>
        </p:nvSpPr>
        <p:spPr/>
        <p:txBody>
          <a:bodyPr/>
          <a:lstStyle/>
          <a:p>
            <a:r>
              <a:rPr lang="en-US" dirty="0"/>
              <a:t>Protected Ratings</a:t>
            </a:r>
          </a:p>
        </p:txBody>
      </p:sp>
    </p:spTree>
    <p:extLst>
      <p:ext uri="{BB962C8B-B14F-4D97-AF65-F5344CB8AC3E}">
        <p14:creationId xmlns:p14="http://schemas.microsoft.com/office/powerpoint/2010/main" val="2162439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CE200-2D88-1AB3-5324-EF4EB38A5B66}"/>
              </a:ext>
            </a:extLst>
          </p:cNvPr>
          <p:cNvSpPr>
            <a:spLocks noGrp="1"/>
          </p:cNvSpPr>
          <p:nvPr>
            <p:ph type="title"/>
          </p:nvPr>
        </p:nvSpPr>
        <p:spPr/>
        <p:txBody>
          <a:bodyPr/>
          <a:lstStyle/>
          <a:p>
            <a:r>
              <a:rPr lang="en-US" dirty="0"/>
              <a:t>Questions </a:t>
            </a:r>
          </a:p>
        </p:txBody>
      </p:sp>
    </p:spTree>
    <p:extLst>
      <p:ext uri="{BB962C8B-B14F-4D97-AF65-F5344CB8AC3E}">
        <p14:creationId xmlns:p14="http://schemas.microsoft.com/office/powerpoint/2010/main" val="268175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FE2250-4A19-3FAD-4C74-3CDC54CE217C}"/>
              </a:ext>
            </a:extLst>
          </p:cNvPr>
          <p:cNvSpPr>
            <a:spLocks noGrp="1"/>
          </p:cNvSpPr>
          <p:nvPr>
            <p:ph idx="1"/>
          </p:nvPr>
        </p:nvSpPr>
        <p:spPr/>
        <p:txBody>
          <a:bodyPr>
            <a:normAutofit lnSpcReduction="10000"/>
          </a:bodyPr>
          <a:lstStyle/>
          <a:p>
            <a:r>
              <a:rPr lang="en-US" sz="3600" dirty="0"/>
              <a:t>Step 1: Claim received </a:t>
            </a:r>
          </a:p>
          <a:p>
            <a:r>
              <a:rPr lang="en-US" sz="3600" dirty="0"/>
              <a:t>Step 2: Initial Review</a:t>
            </a:r>
          </a:p>
          <a:p>
            <a:r>
              <a:rPr lang="en-US" sz="3600" dirty="0"/>
              <a:t>Step 3: Evidence Gathering</a:t>
            </a:r>
          </a:p>
          <a:p>
            <a:r>
              <a:rPr lang="en-US" sz="3600" dirty="0"/>
              <a:t>Step 4: Evidence Review</a:t>
            </a:r>
          </a:p>
          <a:p>
            <a:r>
              <a:rPr lang="en-US" sz="3600" dirty="0"/>
              <a:t>Step 5: Rating</a:t>
            </a:r>
          </a:p>
          <a:p>
            <a:r>
              <a:rPr lang="en-US" sz="3600" dirty="0"/>
              <a:t>Step 6: Preparing Decision</a:t>
            </a:r>
          </a:p>
          <a:p>
            <a:r>
              <a:rPr lang="en-US" sz="3600" dirty="0"/>
              <a:t>Step 7: Final Review</a:t>
            </a:r>
          </a:p>
          <a:p>
            <a:r>
              <a:rPr lang="en-US" sz="3600" dirty="0"/>
              <a:t>Step 8: Claim Decided</a:t>
            </a:r>
          </a:p>
          <a:p>
            <a:pPr marL="0" indent="0">
              <a:buNone/>
            </a:pPr>
            <a:endParaRPr lang="en-US" sz="3600" dirty="0"/>
          </a:p>
          <a:p>
            <a:endParaRPr lang="en-US" dirty="0"/>
          </a:p>
          <a:p>
            <a:endParaRPr lang="en-US" dirty="0"/>
          </a:p>
        </p:txBody>
      </p:sp>
      <p:sp>
        <p:nvSpPr>
          <p:cNvPr id="3" name="Title 2">
            <a:extLst>
              <a:ext uri="{FF2B5EF4-FFF2-40B4-BE49-F238E27FC236}">
                <a16:creationId xmlns:a16="http://schemas.microsoft.com/office/drawing/2014/main" id="{E9A4F5D6-DAC6-E4BA-257F-92524966A5B8}"/>
              </a:ext>
            </a:extLst>
          </p:cNvPr>
          <p:cNvSpPr>
            <a:spLocks noGrp="1"/>
          </p:cNvSpPr>
          <p:nvPr>
            <p:ph type="title"/>
          </p:nvPr>
        </p:nvSpPr>
        <p:spPr/>
        <p:txBody>
          <a:bodyPr/>
          <a:lstStyle/>
          <a:p>
            <a:r>
              <a:rPr lang="en-US" dirty="0"/>
              <a:t>What are the 8 steps? </a:t>
            </a:r>
          </a:p>
        </p:txBody>
      </p:sp>
    </p:spTree>
    <p:extLst>
      <p:ext uri="{BB962C8B-B14F-4D97-AF65-F5344CB8AC3E}">
        <p14:creationId xmlns:p14="http://schemas.microsoft.com/office/powerpoint/2010/main" val="1987578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110AF7-4EBB-684F-D08E-AAA1E8B0329B}"/>
              </a:ext>
            </a:extLst>
          </p:cNvPr>
          <p:cNvSpPr>
            <a:spLocks noGrp="1"/>
          </p:cNvSpPr>
          <p:nvPr>
            <p:ph idx="1"/>
          </p:nvPr>
        </p:nvSpPr>
        <p:spPr/>
        <p:txBody>
          <a:bodyPr/>
          <a:lstStyle/>
          <a:p>
            <a:r>
              <a:rPr lang="en-US" dirty="0"/>
              <a:t>As of June 2025, the VA states the average completion of claim is 107.4 days</a:t>
            </a:r>
          </a:p>
          <a:p>
            <a:r>
              <a:rPr lang="en-US" dirty="0"/>
              <a:t>The time it takes to review and decide a VA claim can vary based on several key factors:</a:t>
            </a:r>
            <a:endParaRPr lang="en-US" b="1" dirty="0"/>
          </a:p>
          <a:p>
            <a:pPr lvl="1">
              <a:buFont typeface="+mj-lt"/>
              <a:buAutoNum type="arabicPeriod"/>
            </a:pPr>
            <a:r>
              <a:rPr lang="en-US" dirty="0"/>
              <a:t>Type of Claim Filed:</a:t>
            </a:r>
          </a:p>
          <a:p>
            <a:pPr lvl="2"/>
            <a:r>
              <a:rPr lang="en-US" dirty="0"/>
              <a:t>Initial claims, increased evaluations, secondary claims, </a:t>
            </a:r>
            <a:r>
              <a:rPr lang="en-US" dirty="0" err="1"/>
              <a:t>dic</a:t>
            </a:r>
            <a:r>
              <a:rPr lang="en-US" dirty="0"/>
              <a:t>, pension  or appeals each follow slightly different processes and timelines.</a:t>
            </a:r>
          </a:p>
          <a:p>
            <a:pPr marL="457200" lvl="1" indent="0">
              <a:buNone/>
            </a:pPr>
            <a:r>
              <a:rPr lang="en-US" dirty="0"/>
              <a:t>2. Number and Complexity of Claimed Conditions</a:t>
            </a:r>
          </a:p>
          <a:p>
            <a:pPr lvl="2">
              <a:defRPr/>
            </a:pPr>
            <a:r>
              <a:rPr lang="en-US" dirty="0"/>
              <a:t>Claims involving </a:t>
            </a:r>
            <a:r>
              <a:rPr lang="en-US" b="1" dirty="0"/>
              <a:t>multiple conditions</a:t>
            </a:r>
            <a:r>
              <a:rPr lang="en-US" dirty="0"/>
              <a:t>, or those requiring in-depth medical or legal review (such as PTSD, TBI, or Agent Orange exposure), may take longer to evaluate.</a:t>
            </a:r>
          </a:p>
        </p:txBody>
      </p:sp>
      <p:sp>
        <p:nvSpPr>
          <p:cNvPr id="3" name="Title 2">
            <a:extLst>
              <a:ext uri="{FF2B5EF4-FFF2-40B4-BE49-F238E27FC236}">
                <a16:creationId xmlns:a16="http://schemas.microsoft.com/office/drawing/2014/main" id="{39FEA5E8-31B2-9A08-6F36-41276D2A3BAB}"/>
              </a:ext>
            </a:extLst>
          </p:cNvPr>
          <p:cNvSpPr>
            <a:spLocks noGrp="1"/>
          </p:cNvSpPr>
          <p:nvPr>
            <p:ph type="title"/>
          </p:nvPr>
        </p:nvSpPr>
        <p:spPr/>
        <p:txBody>
          <a:bodyPr/>
          <a:lstStyle/>
          <a:p>
            <a:r>
              <a:rPr lang="en-US" dirty="0"/>
              <a:t>How Long does it take? </a:t>
            </a:r>
          </a:p>
        </p:txBody>
      </p:sp>
    </p:spTree>
    <p:extLst>
      <p:ext uri="{BB962C8B-B14F-4D97-AF65-F5344CB8AC3E}">
        <p14:creationId xmlns:p14="http://schemas.microsoft.com/office/powerpoint/2010/main" val="745072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p:txBody>
          <a:bodyPr/>
          <a:lstStyle/>
          <a:p>
            <a:pPr marL="457200" lvl="1" indent="0">
              <a:buNone/>
            </a:pPr>
            <a:r>
              <a:rPr lang="en-US" dirty="0"/>
              <a:t>3. Time Required to Gather Supporting Evidence</a:t>
            </a:r>
          </a:p>
          <a:p>
            <a:pPr lvl="1"/>
            <a:r>
              <a:rPr lang="en-US" dirty="0"/>
              <a:t>The VA may need to collect:</a:t>
            </a:r>
          </a:p>
          <a:p>
            <a:pPr marL="1200150" lvl="2" indent="-285750"/>
            <a:r>
              <a:rPr lang="en-US" dirty="0"/>
              <a:t>Service treatment records</a:t>
            </a:r>
          </a:p>
          <a:p>
            <a:pPr marL="1200150" lvl="2" indent="-285750"/>
            <a:r>
              <a:rPr lang="en-US" dirty="0"/>
              <a:t>Private or VA medical records</a:t>
            </a:r>
          </a:p>
          <a:p>
            <a:pPr marL="1200150" lvl="2" indent="-285750"/>
            <a:r>
              <a:rPr lang="en-US" dirty="0"/>
              <a:t>C&amp;P (Compensation &amp; Pension) exam results</a:t>
            </a:r>
          </a:p>
          <a:p>
            <a:pPr marL="1200150" lvl="2" indent="-285750"/>
            <a:r>
              <a:rPr lang="en-US" dirty="0"/>
              <a:t>Lay statements or other supporting documents</a:t>
            </a:r>
          </a:p>
          <a:p>
            <a:endParaRPr lang="en-US" dirty="0"/>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p:txBody>
          <a:bodyPr/>
          <a:lstStyle/>
          <a:p>
            <a:r>
              <a:rPr lang="en-US" dirty="0"/>
              <a:t>How long does it take?</a:t>
            </a:r>
          </a:p>
        </p:txBody>
      </p:sp>
    </p:spTree>
    <p:extLst>
      <p:ext uri="{BB962C8B-B14F-4D97-AF65-F5344CB8AC3E}">
        <p14:creationId xmlns:p14="http://schemas.microsoft.com/office/powerpoint/2010/main" val="3723442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p:txBody>
          <a:bodyPr>
            <a:normAutofit/>
          </a:bodyPr>
          <a:lstStyle/>
          <a:p>
            <a:pPr marL="0" indent="0">
              <a:buNone/>
            </a:pPr>
            <a:r>
              <a:rPr lang="en-US" b="1" dirty="0"/>
              <a:t>Step 1: Claim Received:</a:t>
            </a:r>
          </a:p>
          <a:p>
            <a:r>
              <a:rPr lang="en-US" dirty="0"/>
              <a:t>VA will notify the veteran when they receive their VA disability claim.</a:t>
            </a:r>
            <a:br>
              <a:rPr lang="en-US" dirty="0"/>
            </a:br>
            <a:r>
              <a:rPr lang="en-US" dirty="0"/>
              <a:t>The way they are notified depends on they filed:</a:t>
            </a:r>
          </a:p>
          <a:p>
            <a:pPr>
              <a:buFont typeface="Arial" panose="020B0604020202020204" pitchFamily="34" charset="0"/>
              <a:buChar char="•"/>
            </a:pPr>
            <a:r>
              <a:rPr lang="en-US" dirty="0"/>
              <a:t>Online Submission is the same as filing through SDDVA (once processed): Veteran will get an on-screen confirmation message immediately after submitting their claim through </a:t>
            </a:r>
            <a:r>
              <a:rPr lang="en-US" dirty="0">
                <a:hlinkClick r:id="rId2"/>
              </a:rPr>
              <a:t>VA.gov</a:t>
            </a:r>
            <a:r>
              <a:rPr lang="en-US" dirty="0"/>
              <a:t>. </a:t>
            </a:r>
          </a:p>
          <a:p>
            <a:pPr>
              <a:buFont typeface="Arial" panose="020B0604020202020204" pitchFamily="34" charset="0"/>
              <a:buChar char="•"/>
            </a:pPr>
            <a:r>
              <a:rPr lang="en-US" dirty="0"/>
              <a:t>By Mail: The Veteran will receive a confirmation letter once the application is received and processed. It should take about 1 week, plus mailing time. </a:t>
            </a:r>
          </a:p>
          <a:p>
            <a:endParaRPr lang="en-US" dirty="0"/>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p:txBody>
          <a:bodyPr/>
          <a:lstStyle/>
          <a:p>
            <a:r>
              <a:rPr lang="en-US" dirty="0"/>
              <a:t>Step 1 Claim Received (7-14 days)</a:t>
            </a:r>
          </a:p>
        </p:txBody>
      </p:sp>
    </p:spTree>
    <p:extLst>
      <p:ext uri="{BB962C8B-B14F-4D97-AF65-F5344CB8AC3E}">
        <p14:creationId xmlns:p14="http://schemas.microsoft.com/office/powerpoint/2010/main" val="212917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p:txBody>
          <a:bodyPr>
            <a:normAutofit/>
          </a:bodyPr>
          <a:lstStyle/>
          <a:p>
            <a:pPr marL="0" indent="0">
              <a:buNone/>
            </a:pPr>
            <a:r>
              <a:rPr lang="en-US" b="1" dirty="0"/>
              <a:t>Step 2: Initial Review:</a:t>
            </a:r>
          </a:p>
          <a:p>
            <a:r>
              <a:rPr lang="en-US" dirty="0"/>
              <a:t>Once the claim is received, the VA will begin an initial review to ensure all basic required information is present.</a:t>
            </a:r>
          </a:p>
          <a:p>
            <a:pPr>
              <a:buFont typeface="Arial" panose="020B0604020202020204" pitchFamily="34" charset="0"/>
              <a:buChar char="•"/>
            </a:pPr>
            <a:r>
              <a:rPr lang="en-US" dirty="0"/>
              <a:t>VA will verify the claimants' details, such as:</a:t>
            </a:r>
          </a:p>
          <a:p>
            <a:pPr marL="742950" lvl="1" indent="-285750">
              <a:buFont typeface="Arial" panose="020B0604020202020204" pitchFamily="34" charset="0"/>
              <a:buChar char="•"/>
            </a:pPr>
            <a:r>
              <a:rPr lang="en-US" dirty="0"/>
              <a:t>Full name</a:t>
            </a:r>
          </a:p>
          <a:p>
            <a:pPr marL="742950" lvl="1" indent="-285750">
              <a:buFont typeface="Arial" panose="020B0604020202020204" pitchFamily="34" charset="0"/>
              <a:buChar char="•"/>
            </a:pPr>
            <a:r>
              <a:rPr lang="en-US" dirty="0"/>
              <a:t>Date of birth</a:t>
            </a:r>
          </a:p>
          <a:p>
            <a:pPr marL="742950" lvl="1" indent="-285750">
              <a:buFont typeface="Arial" panose="020B0604020202020204" pitchFamily="34" charset="0"/>
              <a:buChar char="•"/>
            </a:pPr>
            <a:r>
              <a:rPr lang="en-US" dirty="0"/>
              <a:t>Social Security number</a:t>
            </a:r>
          </a:p>
          <a:p>
            <a:pPr marL="742950" lvl="1" indent="-285750">
              <a:buFont typeface="Arial" panose="020B0604020202020204" pitchFamily="34" charset="0"/>
              <a:buChar char="•"/>
            </a:pPr>
            <a:r>
              <a:rPr lang="en-US" dirty="0"/>
              <a:t>Military service history</a:t>
            </a:r>
          </a:p>
          <a:p>
            <a:pPr>
              <a:buFont typeface="Arial" panose="020B0604020202020204" pitchFamily="34" charset="0"/>
              <a:buChar char="•"/>
            </a:pPr>
            <a:r>
              <a:rPr lang="en-US" dirty="0"/>
              <a:t>If anything is missing or incomplete, the VA will contact the claimant to request the necessary information. (development letters)</a:t>
            </a:r>
          </a:p>
          <a:p>
            <a:pPr>
              <a:buFont typeface="Arial" panose="020B0604020202020204" pitchFamily="34" charset="0"/>
              <a:buChar char="•"/>
            </a:pPr>
            <a:endParaRPr lang="en-US" dirty="0"/>
          </a:p>
          <a:p>
            <a:endParaRPr lang="en-US" dirty="0"/>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a:xfrm>
            <a:off x="1516380" y="243470"/>
            <a:ext cx="10413350" cy="1251024"/>
          </a:xfrm>
        </p:spPr>
        <p:txBody>
          <a:bodyPr/>
          <a:lstStyle/>
          <a:p>
            <a:r>
              <a:rPr lang="en-US" dirty="0"/>
              <a:t>Step 2 Initial Review (7-14 days)</a:t>
            </a:r>
          </a:p>
        </p:txBody>
      </p:sp>
    </p:spTree>
    <p:extLst>
      <p:ext uri="{BB962C8B-B14F-4D97-AF65-F5344CB8AC3E}">
        <p14:creationId xmlns:p14="http://schemas.microsoft.com/office/powerpoint/2010/main" val="533991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FE01EB-950B-68A2-0792-A8E480074BAC}"/>
              </a:ext>
            </a:extLst>
          </p:cNvPr>
          <p:cNvSpPr>
            <a:spLocks noGrp="1"/>
          </p:cNvSpPr>
          <p:nvPr>
            <p:ph idx="1"/>
          </p:nvPr>
        </p:nvSpPr>
        <p:spPr/>
        <p:txBody>
          <a:bodyPr>
            <a:normAutofit/>
          </a:bodyPr>
          <a:lstStyle/>
          <a:p>
            <a:pPr marL="0" indent="0">
              <a:buNone/>
            </a:pPr>
            <a:r>
              <a:rPr lang="en-US" b="1" dirty="0"/>
              <a:t>Step 3: Evidence Gathering:</a:t>
            </a:r>
          </a:p>
          <a:p>
            <a:r>
              <a:rPr lang="en-US" dirty="0"/>
              <a:t>In this step, the VA will review your claim to make sure they have all the evidence needed to make decision. This is typically the longest part of the claims process. </a:t>
            </a:r>
          </a:p>
          <a:p>
            <a:r>
              <a:rPr lang="en-US" dirty="0"/>
              <a:t>The VA may gather evidence by asking to submit additional documentation, such as:</a:t>
            </a:r>
          </a:p>
          <a:p>
            <a:pPr marL="742950" lvl="1" indent="-285750">
              <a:buFont typeface="Arial" panose="020B0604020202020204" pitchFamily="34" charset="0"/>
              <a:buChar char="•"/>
            </a:pPr>
            <a:r>
              <a:rPr lang="en-US" dirty="0"/>
              <a:t>Service treatment records</a:t>
            </a:r>
          </a:p>
          <a:p>
            <a:pPr marL="742950" lvl="1" indent="-285750">
              <a:buFont typeface="Arial" panose="020B0604020202020204" pitchFamily="34" charset="0"/>
              <a:buChar char="•"/>
            </a:pPr>
            <a:r>
              <a:rPr lang="en-US" dirty="0"/>
              <a:t>Private medical records</a:t>
            </a:r>
          </a:p>
          <a:p>
            <a:pPr marL="742950" lvl="1" indent="-285750">
              <a:buFont typeface="Arial" panose="020B0604020202020204" pitchFamily="34" charset="0"/>
              <a:buChar char="•"/>
            </a:pPr>
            <a:r>
              <a:rPr lang="en-US" dirty="0"/>
              <a:t>Buddy statements or personal statements</a:t>
            </a:r>
          </a:p>
          <a:p>
            <a:pPr marL="0" indent="0">
              <a:buNone/>
            </a:pPr>
            <a:endParaRPr lang="en-US" dirty="0"/>
          </a:p>
          <a:p>
            <a:pPr>
              <a:buFont typeface="Arial" panose="020B0604020202020204" pitchFamily="34" charset="0"/>
              <a:buChar char="•"/>
            </a:pPr>
            <a:endParaRPr lang="en-US" dirty="0"/>
          </a:p>
          <a:p>
            <a:endParaRPr lang="en-US" dirty="0"/>
          </a:p>
        </p:txBody>
      </p:sp>
      <p:sp>
        <p:nvSpPr>
          <p:cNvPr id="3" name="Title 2">
            <a:extLst>
              <a:ext uri="{FF2B5EF4-FFF2-40B4-BE49-F238E27FC236}">
                <a16:creationId xmlns:a16="http://schemas.microsoft.com/office/drawing/2014/main" id="{82E1F8A5-7752-493D-4975-02BDB286E29B}"/>
              </a:ext>
            </a:extLst>
          </p:cNvPr>
          <p:cNvSpPr>
            <a:spLocks noGrp="1"/>
          </p:cNvSpPr>
          <p:nvPr>
            <p:ph type="title"/>
          </p:nvPr>
        </p:nvSpPr>
        <p:spPr>
          <a:xfrm>
            <a:off x="1516380" y="243470"/>
            <a:ext cx="10413350" cy="1251024"/>
          </a:xfrm>
        </p:spPr>
        <p:txBody>
          <a:bodyPr>
            <a:normAutofit fontScale="90000"/>
          </a:bodyPr>
          <a:lstStyle/>
          <a:p>
            <a:r>
              <a:rPr lang="en-US" dirty="0"/>
              <a:t>Step 3 Evidence Gathering (30-60 days)</a:t>
            </a:r>
          </a:p>
        </p:txBody>
      </p:sp>
    </p:spTree>
    <p:extLst>
      <p:ext uri="{BB962C8B-B14F-4D97-AF65-F5344CB8AC3E}">
        <p14:creationId xmlns:p14="http://schemas.microsoft.com/office/powerpoint/2010/main" val="3265331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008C6C3C-05F3-10EE-77E3-F57FF400A1D1}"/>
              </a:ext>
            </a:extLst>
          </p:cNvPr>
          <p:cNvSpPr>
            <a:spLocks noGrp="1" noChangeArrowheads="1"/>
          </p:cNvSpPr>
          <p:nvPr>
            <p:ph idx="1"/>
          </p:nvPr>
        </p:nvSpPr>
        <p:spPr bwMode="auto">
          <a:xfrm>
            <a:off x="109727" y="1456209"/>
            <a:ext cx="11600879" cy="5605637"/>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a:buNone/>
            </a:pPr>
            <a:endParaRPr lang="en-US" altLang="en-US" dirty="0"/>
          </a:p>
          <a:p>
            <a:pPr marL="0" lvl="0" indent="0">
              <a:buNone/>
            </a:pPr>
            <a:r>
              <a:rPr lang="en-US" altLang="en-US" dirty="0"/>
              <a:t>Requesting a VA claim exam (Compensation &amp; Pension, or C&amp;P exam)</a:t>
            </a:r>
          </a:p>
          <a:p>
            <a:pPr lvl="0"/>
            <a:endParaRPr lang="en-US" altLang="en-US" dirty="0"/>
          </a:p>
          <a:p>
            <a:pPr lvl="1"/>
            <a:r>
              <a:rPr lang="en-US" altLang="en-US" dirty="0"/>
              <a:t>Requesting medical records from your private health care provider (with your consent)</a:t>
            </a:r>
          </a:p>
          <a:p>
            <a:pPr lvl="1"/>
            <a:endParaRPr lang="en-US" altLang="en-US" dirty="0"/>
          </a:p>
          <a:p>
            <a:pPr lvl="1"/>
            <a:r>
              <a:rPr lang="en-US" altLang="en-US" dirty="0"/>
              <a:t>Retrieving relevant records from VA facilities or military service records already on file</a:t>
            </a:r>
          </a:p>
          <a:p>
            <a:pPr lvl="0"/>
            <a:endParaRPr lang="en-US" altLang="en-US" dirty="0"/>
          </a:p>
          <a:p>
            <a:pPr lvl="0"/>
            <a:endParaRPr lang="en-US" altLang="en-US" dirty="0"/>
          </a:p>
          <a:p>
            <a:pPr marL="0" lvl="0" indent="0">
              <a:buNone/>
            </a:pPr>
            <a:endParaRPr lang="en-US" altLang="en-US" dirty="0"/>
          </a:p>
          <a:p>
            <a:pPr lvl="0"/>
            <a:endParaRPr lang="en-US" altLang="en-US" dirty="0"/>
          </a:p>
        </p:txBody>
      </p:sp>
      <p:sp>
        <p:nvSpPr>
          <p:cNvPr id="10" name="Title 9">
            <a:extLst>
              <a:ext uri="{FF2B5EF4-FFF2-40B4-BE49-F238E27FC236}">
                <a16:creationId xmlns:a16="http://schemas.microsoft.com/office/drawing/2014/main" id="{49FDD984-2FCD-D75E-2F56-7FA75E11E623}"/>
              </a:ext>
            </a:extLst>
          </p:cNvPr>
          <p:cNvSpPr>
            <a:spLocks noGrp="1"/>
          </p:cNvSpPr>
          <p:nvPr>
            <p:ph type="title"/>
          </p:nvPr>
        </p:nvSpPr>
        <p:spPr/>
        <p:txBody>
          <a:bodyPr>
            <a:normAutofit fontScale="90000"/>
          </a:bodyPr>
          <a:lstStyle/>
          <a:p>
            <a:r>
              <a:rPr lang="en-US" dirty="0"/>
              <a:t>Step 3 Evidence Gathering (30-60 days)</a:t>
            </a:r>
          </a:p>
        </p:txBody>
      </p:sp>
    </p:spTree>
    <p:extLst>
      <p:ext uri="{BB962C8B-B14F-4D97-AF65-F5344CB8AC3E}">
        <p14:creationId xmlns:p14="http://schemas.microsoft.com/office/powerpoint/2010/main" val="2411354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1879</TotalTime>
  <Words>1535</Words>
  <Application>Microsoft Office PowerPoint</Application>
  <PresentationFormat>Widescreen</PresentationFormat>
  <Paragraphs>134</Paragraphs>
  <Slides>23</Slides>
  <Notes>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Times New Roman</vt:lpstr>
      <vt:lpstr>Office Theme</vt:lpstr>
      <vt:lpstr>1_Custom Design</vt:lpstr>
      <vt:lpstr>The 8 Step Process When Filing  a VA Claim</vt:lpstr>
      <vt:lpstr>Course Topics</vt:lpstr>
      <vt:lpstr>What are the 8 steps? </vt:lpstr>
      <vt:lpstr>How Long does it take? </vt:lpstr>
      <vt:lpstr>How long does it take?</vt:lpstr>
      <vt:lpstr>Step 1 Claim Received (7-14 days)</vt:lpstr>
      <vt:lpstr>Step 2 Initial Review (7-14 days)</vt:lpstr>
      <vt:lpstr>Step 3 Evidence Gathering (30-60 days)</vt:lpstr>
      <vt:lpstr>Step 3 Evidence Gathering (30-60 days)</vt:lpstr>
      <vt:lpstr>Step 3 Evidence Gather (30-60 days)</vt:lpstr>
      <vt:lpstr>Step 3 Evidence Gathering (30-60 days) </vt:lpstr>
      <vt:lpstr>Step 4 Evidence Review (7-14 days)</vt:lpstr>
      <vt:lpstr>Step 4 Evidence Review (7-14)</vt:lpstr>
      <vt:lpstr>Step 5 Evidence Review (7-14)</vt:lpstr>
      <vt:lpstr>Step 6 Evidence Review (7-10 days)</vt:lpstr>
      <vt:lpstr>Step 7 Final Review (7-10 days)</vt:lpstr>
      <vt:lpstr>Step 7 Final Review (7-10 days)</vt:lpstr>
      <vt:lpstr>Step 8 Claim Decided  (7-10 days)</vt:lpstr>
      <vt:lpstr>Protected Rating</vt:lpstr>
      <vt:lpstr>Protected Rating</vt:lpstr>
      <vt:lpstr>Protected Ratings</vt:lpstr>
      <vt:lpstr>Protected Ratings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Montreal, DJ</cp:lastModifiedBy>
  <cp:revision>9</cp:revision>
  <dcterms:created xsi:type="dcterms:W3CDTF">2024-02-20T00:25:13Z</dcterms:created>
  <dcterms:modified xsi:type="dcterms:W3CDTF">2025-08-25T19:44:52Z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2025-03-06T18:48:59Z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32d4c229-b253-4456-a1a0-380e1f3b0038</vt:lpwstr>
  </property>
  <property fmtid="{D5CDD505-2E9C-101B-9397-08002B2CF9AE}" pid="8" name="MSIP_Label_ec3b1a8e-41ed-4bc7-92d1-0305fbefd661_ContentBits">
    <vt:lpwstr>0</vt:lpwstr>
  </property>
</Properties>
</file>